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1"/>
  </p:notesMasterIdLst>
  <p:sldIdLst>
    <p:sldId id="256" r:id="rId2"/>
    <p:sldId id="257" r:id="rId3"/>
    <p:sldId id="267" r:id="rId4"/>
    <p:sldId id="280" r:id="rId5"/>
    <p:sldId id="264" r:id="rId6"/>
    <p:sldId id="259" r:id="rId7"/>
    <p:sldId id="298" r:id="rId8"/>
    <p:sldId id="281" r:id="rId9"/>
    <p:sldId id="299" r:id="rId10"/>
  </p:sldIdLst>
  <p:sldSz cx="9144000" cy="5143500" type="screen16x9"/>
  <p:notesSz cx="6858000" cy="9144000"/>
  <p:embeddedFontLst>
    <p:embeddedFont>
      <p:font typeface="Catamaran Light" panose="020B0604020202020204" charset="0"/>
      <p:regular r:id="rId12"/>
      <p:bold r:id="rId13"/>
    </p:embeddedFont>
    <p:embeddedFont>
      <p:font typeface="Fira Sans Extra Condensed Medium" panose="020B0604020202020204" charset="0"/>
      <p:regular r:id="rId14"/>
      <p:bold r:id="rId15"/>
      <p:italic r:id="rId16"/>
      <p:boldItalic r:id="rId17"/>
    </p:embeddedFont>
    <p:embeddedFont>
      <p:font typeface="Livvic" panose="020F0502020204030204" pitchFamily="2" charset="0"/>
      <p:regular r:id="rId18"/>
      <p:bold r:id="rId19"/>
      <p:italic r:id="rId20"/>
      <p:boldItalic r:id="rId21"/>
    </p:embeddedFont>
    <p:embeddedFont>
      <p:font typeface="Microsoft YaHei UI Light" panose="020B0502040204020203" pitchFamily="34" charset="-12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818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C4BDF3-57E3-4A69-97A0-98171C3A0B30}">
  <a:tblStyle styleId="{A5C4BDF3-57E3-4A69-97A0-98171C3A0B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08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3e13d9a7e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3e13d9a7e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>
          <a:extLst>
            <a:ext uri="{FF2B5EF4-FFF2-40B4-BE49-F238E27FC236}">
              <a16:creationId xmlns:a16="http://schemas.microsoft.com/office/drawing/2014/main" id="{A61F5325-A014-707A-EDC9-6C46F4070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B05E1763-3F0A-34B2-4B12-0910957DB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58d5a3ec_0_140:notes">
            <a:extLst>
              <a:ext uri="{FF2B5EF4-FFF2-40B4-BE49-F238E27FC236}">
                <a16:creationId xmlns:a16="http://schemas.microsoft.com/office/drawing/2014/main" id="{50BA1D8A-89E2-26C8-6DC5-B1A604FB0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74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>
          <a:extLst>
            <a:ext uri="{FF2B5EF4-FFF2-40B4-BE49-F238E27FC236}">
              <a16:creationId xmlns:a16="http://schemas.microsoft.com/office/drawing/2014/main" id="{F4295D33-CB36-0724-83DB-70C906CE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465e7bc0b_1_49:notes">
            <a:extLst>
              <a:ext uri="{FF2B5EF4-FFF2-40B4-BE49-F238E27FC236}">
                <a16:creationId xmlns:a16="http://schemas.microsoft.com/office/drawing/2014/main" id="{C5341B8A-5D43-ADEF-E9EF-9D31793110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5465e7bc0b_1_49:notes">
            <a:extLst>
              <a:ext uri="{FF2B5EF4-FFF2-40B4-BE49-F238E27FC236}">
                <a16:creationId xmlns:a16="http://schemas.microsoft.com/office/drawing/2014/main" id="{823EA7E4-C8EB-CDB8-C17B-C310F67724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3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0" r:id="rId5"/>
    <p:sldLayoutId id="214748366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 rotWithShape="1">
          <a:blip r:embed="rId3">
            <a:alphaModFix/>
          </a:blip>
          <a:srcRect t="475" b="485"/>
          <a:stretch/>
        </p:blipFill>
        <p:spPr>
          <a:xfrm flipH="1">
            <a:off x="2214740" y="0"/>
            <a:ext cx="6929408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6F696D1-0D52-CD4B-7839-1E60B240C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4"/>
          <a:stretch/>
        </p:blipFill>
        <p:spPr bwMode="auto">
          <a:xfrm>
            <a:off x="2214738" y="-3"/>
            <a:ext cx="6929262" cy="51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26"/>
          <p:cNvSpPr/>
          <p:nvPr/>
        </p:nvSpPr>
        <p:spPr>
          <a:xfrm rot="5400000">
            <a:off x="2950725" y="-1488121"/>
            <a:ext cx="3358800" cy="8097157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829800" y="2845623"/>
            <a:ext cx="5070769" cy="9625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</a:rPr>
              <a:t>By Megan Miller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</a:rPr>
              <a:t>Mentors: Dr. Rogier Windhorst, Rosalia O’Brien</a:t>
            </a: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770636" y="903642"/>
            <a:ext cx="7243814" cy="20151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Predicting the Zodi: </a:t>
            </a:r>
            <a:br>
              <a:rPr lang="en-US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n-US" sz="3600" dirty="0">
                <a:solidFill>
                  <a:schemeClr val="lt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Livvic"/>
              </a:rPr>
              <a:t>Hubble Space Telescope Images Need Better Zodiacal Light Model</a:t>
            </a:r>
            <a:endParaRPr sz="3600" dirty="0">
              <a:solidFill>
                <a:schemeClr val="lt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7351289" y="2413640"/>
            <a:ext cx="3368529" cy="217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1F3713EF-9B5A-BADD-4397-188E864B63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894" y="4206500"/>
            <a:ext cx="724280" cy="9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;p13" descr="NASA logo">
            <a:extLst>
              <a:ext uri="{FF2B5EF4-FFF2-40B4-BE49-F238E27FC236}">
                <a16:creationId xmlns:a16="http://schemas.microsoft.com/office/drawing/2014/main" id="{B19ED47A-0D4F-A557-4136-313EB9F82B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0545" y="4206500"/>
            <a:ext cx="2108721" cy="992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9;p26">
            <a:extLst>
              <a:ext uri="{FF2B5EF4-FFF2-40B4-BE49-F238E27FC236}">
                <a16:creationId xmlns:a16="http://schemas.microsoft.com/office/drawing/2014/main" id="{F6172738-2047-6A9F-378A-820B5929EEA0}"/>
              </a:ext>
            </a:extLst>
          </p:cNvPr>
          <p:cNvSpPr txBox="1">
            <a:spLocks/>
          </p:cNvSpPr>
          <p:nvPr/>
        </p:nvSpPr>
        <p:spPr>
          <a:xfrm>
            <a:off x="6074229" y="3342946"/>
            <a:ext cx="5070769" cy="96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Light"/>
              <a:buNone/>
              <a:defRPr sz="28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/>
            <a:r>
              <a:rPr lang="en-US" sz="2000" dirty="0">
                <a:solidFill>
                  <a:schemeClr val="lt1"/>
                </a:solidFill>
              </a:rPr>
              <a:t>ASU/NASA Space Grant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CONTENTS OF THIS TEMPLATE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320D31-70FC-0AF0-623B-E865C3131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" b="17855"/>
          <a:stretch/>
        </p:blipFill>
        <p:spPr bwMode="auto">
          <a:xfrm>
            <a:off x="0" y="-84667"/>
            <a:ext cx="9210439" cy="52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0416935C-ECCA-ACFA-702C-72946F393139}"/>
              </a:ext>
            </a:extLst>
          </p:cNvPr>
          <p:cNvSpPr/>
          <p:nvPr/>
        </p:nvSpPr>
        <p:spPr>
          <a:xfrm rot="16200000">
            <a:off x="7689411" y="22168"/>
            <a:ext cx="523499" cy="1816043"/>
          </a:xfrm>
          <a:prstGeom prst="round2Same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50;p28">
            <a:extLst>
              <a:ext uri="{FF2B5EF4-FFF2-40B4-BE49-F238E27FC236}">
                <a16:creationId xmlns:a16="http://schemas.microsoft.com/office/drawing/2014/main" id="{C951CB9B-3FC4-7F9B-19DE-3AF46185729C}"/>
              </a:ext>
            </a:extLst>
          </p:cNvPr>
          <p:cNvSpPr txBox="1">
            <a:spLocks/>
          </p:cNvSpPr>
          <p:nvPr/>
        </p:nvSpPr>
        <p:spPr>
          <a:xfrm>
            <a:off x="7340294" y="641473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dirty="0" err="1">
                <a:solidFill>
                  <a:schemeClr val="bg1"/>
                </a:solidFill>
              </a:rPr>
              <a:t>acswfc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Google Shape;151;p28">
            <a:extLst>
              <a:ext uri="{FF2B5EF4-FFF2-40B4-BE49-F238E27FC236}">
                <a16:creationId xmlns:a16="http://schemas.microsoft.com/office/drawing/2014/main" id="{CD869DAB-B681-A393-75C7-6BD1A309EB86}"/>
              </a:ext>
            </a:extLst>
          </p:cNvPr>
          <p:cNvSpPr txBox="1">
            <a:spLocks/>
          </p:cNvSpPr>
          <p:nvPr/>
        </p:nvSpPr>
        <p:spPr>
          <a:xfrm>
            <a:off x="6861274" y="1158854"/>
            <a:ext cx="2533412" cy="2096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	F435W	F475W	F555W	F606W	F625W	F775W	F814W	F850LP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62A0ADDF-D057-0EC7-65E7-308E8BBCF78E}"/>
              </a:ext>
            </a:extLst>
          </p:cNvPr>
          <p:cNvSpPr/>
          <p:nvPr/>
        </p:nvSpPr>
        <p:spPr>
          <a:xfrm rot="5400000">
            <a:off x="2856161" y="-346390"/>
            <a:ext cx="523499" cy="1816043"/>
          </a:xfrm>
          <a:prstGeom prst="round2Same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0;p28">
            <a:extLst>
              <a:ext uri="{FF2B5EF4-FFF2-40B4-BE49-F238E27FC236}">
                <a16:creationId xmlns:a16="http://schemas.microsoft.com/office/drawing/2014/main" id="{1AE7D274-50AB-CD6C-08AF-C870814B1217}"/>
              </a:ext>
            </a:extLst>
          </p:cNvPr>
          <p:cNvSpPr txBox="1">
            <a:spLocks/>
          </p:cNvSpPr>
          <p:nvPr/>
        </p:nvSpPr>
        <p:spPr>
          <a:xfrm>
            <a:off x="2400538" y="287789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wfc3uvis</a:t>
            </a:r>
          </a:p>
        </p:txBody>
      </p:sp>
      <p:sp>
        <p:nvSpPr>
          <p:cNvPr id="8" name="Google Shape;151;p28">
            <a:extLst>
              <a:ext uri="{FF2B5EF4-FFF2-40B4-BE49-F238E27FC236}">
                <a16:creationId xmlns:a16="http://schemas.microsoft.com/office/drawing/2014/main" id="{E7A85896-5CCD-7489-2A59-3CEA6FCBDAC8}"/>
              </a:ext>
            </a:extLst>
          </p:cNvPr>
          <p:cNvSpPr txBox="1">
            <a:spLocks/>
          </p:cNvSpPr>
          <p:nvPr/>
        </p:nvSpPr>
        <p:spPr>
          <a:xfrm>
            <a:off x="1492521" y="532354"/>
            <a:ext cx="2533412" cy="2096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		F225W	F275W		F336W	F390W	F438W	F475W	F555W	F606W	F625W	F775W	F850LP	F814W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Google Shape;151;p28">
            <a:extLst>
              <a:ext uri="{FF2B5EF4-FFF2-40B4-BE49-F238E27FC236}">
                <a16:creationId xmlns:a16="http://schemas.microsoft.com/office/drawing/2014/main" id="{CA1CBDB6-0AE2-DE0C-2D57-B09E0E40983E}"/>
              </a:ext>
            </a:extLst>
          </p:cNvPr>
          <p:cNvSpPr txBox="1">
            <a:spLocks/>
          </p:cNvSpPr>
          <p:nvPr/>
        </p:nvSpPr>
        <p:spPr>
          <a:xfrm>
            <a:off x="4580645" y="496475"/>
            <a:ext cx="2533412" cy="2096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	F098M	F105W	F110W	F125W	F140W	F160W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Google Shape;468;p47">
            <a:extLst>
              <a:ext uri="{FF2B5EF4-FFF2-40B4-BE49-F238E27FC236}">
                <a16:creationId xmlns:a16="http://schemas.microsoft.com/office/drawing/2014/main" id="{56DC0BB7-240F-8C46-66FD-DC2C89B3CE74}"/>
              </a:ext>
            </a:extLst>
          </p:cNvPr>
          <p:cNvSpPr/>
          <p:nvPr/>
        </p:nvSpPr>
        <p:spPr>
          <a:xfrm rot="10800000">
            <a:off x="2282985" y="3635603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3" name="Google Shape;482;p47">
            <a:extLst>
              <a:ext uri="{FF2B5EF4-FFF2-40B4-BE49-F238E27FC236}">
                <a16:creationId xmlns:a16="http://schemas.microsoft.com/office/drawing/2014/main" id="{145D50FB-363C-C9AF-19DB-7A593E109A5D}"/>
              </a:ext>
            </a:extLst>
          </p:cNvPr>
          <p:cNvCxnSpPr>
            <a:cxnSpLocks/>
          </p:cNvCxnSpPr>
          <p:nvPr/>
        </p:nvCxnSpPr>
        <p:spPr>
          <a:xfrm flipH="1">
            <a:off x="2394136" y="299881"/>
            <a:ext cx="6402" cy="336674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D24E3AAA-D72E-5C99-67C3-801F4D9CC6CB}"/>
              </a:ext>
            </a:extLst>
          </p:cNvPr>
          <p:cNvSpPr/>
          <p:nvPr/>
        </p:nvSpPr>
        <p:spPr>
          <a:xfrm rot="5400000">
            <a:off x="5916961" y="-584032"/>
            <a:ext cx="433374" cy="1816043"/>
          </a:xfrm>
          <a:prstGeom prst="round2Same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468;p47">
            <a:extLst>
              <a:ext uri="{FF2B5EF4-FFF2-40B4-BE49-F238E27FC236}">
                <a16:creationId xmlns:a16="http://schemas.microsoft.com/office/drawing/2014/main" id="{4EE588DB-37CF-5A0C-1960-2AFBCAC1B421}"/>
              </a:ext>
            </a:extLst>
          </p:cNvPr>
          <p:cNvSpPr/>
          <p:nvPr/>
        </p:nvSpPr>
        <p:spPr>
          <a:xfrm rot="10800000">
            <a:off x="5305126" y="1797906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50;p28">
            <a:extLst>
              <a:ext uri="{FF2B5EF4-FFF2-40B4-BE49-F238E27FC236}">
                <a16:creationId xmlns:a16="http://schemas.microsoft.com/office/drawing/2014/main" id="{27368144-4233-FEE5-F469-5D8619D603AC}"/>
              </a:ext>
            </a:extLst>
          </p:cNvPr>
          <p:cNvSpPr txBox="1">
            <a:spLocks/>
          </p:cNvSpPr>
          <p:nvPr/>
        </p:nvSpPr>
        <p:spPr>
          <a:xfrm>
            <a:off x="5434799" y="2263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wfc3ir</a:t>
            </a:r>
          </a:p>
        </p:txBody>
      </p:sp>
      <p:cxnSp>
        <p:nvCxnSpPr>
          <p:cNvPr id="24" name="Google Shape;482;p47">
            <a:extLst>
              <a:ext uri="{FF2B5EF4-FFF2-40B4-BE49-F238E27FC236}">
                <a16:creationId xmlns:a16="http://schemas.microsoft.com/office/drawing/2014/main" id="{0323E0D2-2B23-4636-4458-5F5EEE37BFBE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416276" y="107301"/>
            <a:ext cx="0" cy="1912905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468;p47">
            <a:extLst>
              <a:ext uri="{FF2B5EF4-FFF2-40B4-BE49-F238E27FC236}">
                <a16:creationId xmlns:a16="http://schemas.microsoft.com/office/drawing/2014/main" id="{69ECC607-1FF2-8239-D3E9-9DFBFFCDA064}"/>
              </a:ext>
            </a:extLst>
          </p:cNvPr>
          <p:cNvSpPr/>
          <p:nvPr/>
        </p:nvSpPr>
        <p:spPr>
          <a:xfrm rot="10800000">
            <a:off x="8498903" y="3212373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0" name="Google Shape;482;p47">
            <a:extLst>
              <a:ext uri="{FF2B5EF4-FFF2-40B4-BE49-F238E27FC236}">
                <a16:creationId xmlns:a16="http://schemas.microsoft.com/office/drawing/2014/main" id="{6AAA0E5A-A6E9-30A7-828B-4238A8984C6A}"/>
              </a:ext>
            </a:extLst>
          </p:cNvPr>
          <p:cNvCxnSpPr>
            <a:cxnSpLocks/>
          </p:cNvCxnSpPr>
          <p:nvPr/>
        </p:nvCxnSpPr>
        <p:spPr>
          <a:xfrm>
            <a:off x="8610053" y="668439"/>
            <a:ext cx="0" cy="2587079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237;p35">
            <a:extLst>
              <a:ext uri="{FF2B5EF4-FFF2-40B4-BE49-F238E27FC236}">
                <a16:creationId xmlns:a16="http://schemas.microsoft.com/office/drawing/2014/main" id="{E9B22E30-3FA2-EAF1-C49C-DEEA46840B69}"/>
              </a:ext>
            </a:extLst>
          </p:cNvPr>
          <p:cNvSpPr txBox="1">
            <a:spLocks/>
          </p:cNvSpPr>
          <p:nvPr/>
        </p:nvSpPr>
        <p:spPr>
          <a:xfrm>
            <a:off x="68173" y="3788230"/>
            <a:ext cx="5157453" cy="138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sz="4400" dirty="0">
                <a:solidFill>
                  <a:schemeClr val="lt1"/>
                </a:solidFill>
              </a:rPr>
              <a:t>Hubble </a:t>
            </a:r>
          </a:p>
          <a:p>
            <a:r>
              <a:rPr lang="en-US" sz="4400" dirty="0">
                <a:solidFill>
                  <a:schemeClr val="lt1"/>
                </a:solidFill>
              </a:rPr>
              <a:t>Space Telescope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412F39">
                <a:alpha val="59000"/>
              </a:srgbClr>
            </a:gs>
            <a:gs pos="57500">
              <a:srgbClr val="674557"/>
            </a:gs>
            <a:gs pos="12000">
              <a:schemeClr val="tx2">
                <a:lumMod val="10000"/>
              </a:schemeClr>
            </a:gs>
            <a:gs pos="100000">
              <a:schemeClr val="accent1"/>
            </a:gs>
          </a:gsLst>
          <a:lin ang="0" scaled="1"/>
          <a:tileRect/>
        </a:gra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" name="Picture 2" descr="A yellow ring with a white circle in the middle&#10;&#10;AI-generated content may be incorrect.">
            <a:extLst>
              <a:ext uri="{FF2B5EF4-FFF2-40B4-BE49-F238E27FC236}">
                <a16:creationId xmlns:a16="http://schemas.microsoft.com/office/drawing/2014/main" id="{6D8BB451-91EE-B85E-DA08-8E5281364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04" r="123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226;p34">
            <a:extLst>
              <a:ext uri="{FF2B5EF4-FFF2-40B4-BE49-F238E27FC236}">
                <a16:creationId xmlns:a16="http://schemas.microsoft.com/office/drawing/2014/main" id="{CEAFAF58-5A9D-DBDB-5DD5-5A901FF92B8C}"/>
              </a:ext>
            </a:extLst>
          </p:cNvPr>
          <p:cNvSpPr/>
          <p:nvPr/>
        </p:nvSpPr>
        <p:spPr>
          <a:xfrm flipH="1">
            <a:off x="0" y="0"/>
            <a:ext cx="2943808" cy="1558212"/>
          </a:xfrm>
          <a:prstGeom prst="rect">
            <a:avLst/>
          </a:prstGeom>
          <a:gradFill flip="none" rotWithShape="1">
            <a:gsLst>
              <a:gs pos="100000">
                <a:srgbClr val="674557">
                  <a:alpha val="46000"/>
                </a:srgbClr>
              </a:gs>
              <a:gs pos="0">
                <a:schemeClr val="tx2">
                  <a:lumMod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164411" y="201769"/>
            <a:ext cx="3430200" cy="12952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lt1"/>
                </a:solidFill>
              </a:rPr>
              <a:t>Zodiacal </a:t>
            </a:r>
            <a:br>
              <a:rPr lang="es" sz="4000" dirty="0">
                <a:solidFill>
                  <a:schemeClr val="lt1"/>
                </a:solidFill>
              </a:rPr>
            </a:br>
            <a:r>
              <a:rPr lang="es" sz="4000" dirty="0">
                <a:solidFill>
                  <a:schemeClr val="lt1"/>
                </a:solidFill>
              </a:rPr>
              <a:t>Light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93BB0695-067E-853C-6F89-5006D5F20DDC}"/>
              </a:ext>
            </a:extLst>
          </p:cNvPr>
          <p:cNvSpPr/>
          <p:nvPr/>
        </p:nvSpPr>
        <p:spPr>
          <a:xfrm>
            <a:off x="5828758" y="1031409"/>
            <a:ext cx="537373" cy="372693"/>
          </a:xfrm>
          <a:prstGeom prst="round2Same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0"/>
          <p:cNvSpPr/>
          <p:nvPr/>
        </p:nvSpPr>
        <p:spPr>
          <a:xfrm>
            <a:off x="3411636" y="743829"/>
            <a:ext cx="1579510" cy="1229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26;p34">
            <a:extLst>
              <a:ext uri="{FF2B5EF4-FFF2-40B4-BE49-F238E27FC236}">
                <a16:creationId xmlns:a16="http://schemas.microsoft.com/office/drawing/2014/main" id="{FA75EB0A-E1B5-7B1B-B075-E71EC6695297}"/>
              </a:ext>
            </a:extLst>
          </p:cNvPr>
          <p:cNvSpPr/>
          <p:nvPr/>
        </p:nvSpPr>
        <p:spPr>
          <a:xfrm rot="5400000" flipH="1">
            <a:off x="2503907" y="-2356595"/>
            <a:ext cx="2129708" cy="7137522"/>
          </a:xfrm>
          <a:prstGeom prst="rect">
            <a:avLst/>
          </a:prstGeom>
          <a:gradFill>
            <a:gsLst>
              <a:gs pos="29785">
                <a:srgbClr val="412F39"/>
              </a:gs>
              <a:gs pos="57500">
                <a:srgbClr val="674557"/>
              </a:gs>
              <a:gs pos="0">
                <a:schemeClr val="tx2">
                  <a:lumMod val="10000"/>
                </a:scheme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0"/>
          <p:cNvSpPr txBox="1"/>
          <p:nvPr/>
        </p:nvSpPr>
        <p:spPr>
          <a:xfrm>
            <a:off x="3102299" y="406348"/>
            <a:ext cx="1545328" cy="92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The Ecliptic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Latitude</a:t>
            </a:r>
            <a:endParaRPr sz="320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26" name="Google Shape;226;p34"/>
          <p:cNvSpPr/>
          <p:nvPr/>
        </p:nvSpPr>
        <p:spPr>
          <a:xfrm rot="16200000" flipH="1">
            <a:off x="4460549" y="283877"/>
            <a:ext cx="2129708" cy="7237194"/>
          </a:xfrm>
          <a:prstGeom prst="rect">
            <a:avLst/>
          </a:prstGeom>
          <a:gradFill>
            <a:gsLst>
              <a:gs pos="29785">
                <a:srgbClr val="412F39"/>
              </a:gs>
              <a:gs pos="57500">
                <a:srgbClr val="674557"/>
              </a:gs>
              <a:gs pos="0">
                <a:schemeClr val="tx2">
                  <a:lumMod val="10000"/>
                </a:scheme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052AB4-CA6E-6B92-8F0F-4AB2E21A0ACD}"/>
              </a:ext>
            </a:extLst>
          </p:cNvPr>
          <p:cNvSpPr/>
          <p:nvPr/>
        </p:nvSpPr>
        <p:spPr>
          <a:xfrm>
            <a:off x="442431" y="131955"/>
            <a:ext cx="2526773" cy="2206083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{{</a:t>
            </a:r>
          </a:p>
        </p:txBody>
      </p:sp>
      <p:pic>
        <p:nvPicPr>
          <p:cNvPr id="6" name="Picture 5" descr="A pink and black image of a planet earth and a satellite&#10;&#10;AI-generated content may be incorrect.">
            <a:extLst>
              <a:ext uri="{FF2B5EF4-FFF2-40B4-BE49-F238E27FC236}">
                <a16:creationId xmlns:a16="http://schemas.microsoft.com/office/drawing/2014/main" id="{6053180D-1427-C679-951B-F37C964E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00"/>
          <a:stretch/>
        </p:blipFill>
        <p:spPr>
          <a:xfrm>
            <a:off x="6698540" y="2805155"/>
            <a:ext cx="1654796" cy="2162173"/>
          </a:xfrm>
          <a:prstGeom prst="rect">
            <a:avLst/>
          </a:prstGeom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10BE3401-9E55-75F0-E57A-193475CD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3286"/>
            <a:ext cx="4703690" cy="279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A9724D-A8C9-BF0F-D853-9AE7FBB029D4}"/>
              </a:ext>
            </a:extLst>
          </p:cNvPr>
          <p:cNvSpPr/>
          <p:nvPr/>
        </p:nvSpPr>
        <p:spPr>
          <a:xfrm>
            <a:off x="2376136" y="1030688"/>
            <a:ext cx="100965" cy="389572"/>
          </a:xfrm>
          <a:custGeom>
            <a:avLst/>
            <a:gdLst>
              <a:gd name="connsiteX0" fmla="*/ 33337 w 86677"/>
              <a:gd name="connsiteY0" fmla="*/ 374332 h 374332"/>
              <a:gd name="connsiteX1" fmla="*/ 33337 w 86677"/>
              <a:gd name="connsiteY1" fmla="*/ 374332 h 374332"/>
              <a:gd name="connsiteX2" fmla="*/ 43815 w 86677"/>
              <a:gd name="connsiteY2" fmla="*/ 372427 h 374332"/>
              <a:gd name="connsiteX3" fmla="*/ 53340 w 86677"/>
              <a:gd name="connsiteY3" fmla="*/ 370522 h 374332"/>
              <a:gd name="connsiteX4" fmla="*/ 74295 w 86677"/>
              <a:gd name="connsiteY4" fmla="*/ 369570 h 374332"/>
              <a:gd name="connsiteX5" fmla="*/ 86677 w 86677"/>
              <a:gd name="connsiteY5" fmla="*/ 371475 h 374332"/>
              <a:gd name="connsiteX6" fmla="*/ 85725 w 86677"/>
              <a:gd name="connsiteY6" fmla="*/ 212407 h 374332"/>
              <a:gd name="connsiteX7" fmla="*/ 60960 w 86677"/>
              <a:gd name="connsiteY7" fmla="*/ 43815 h 374332"/>
              <a:gd name="connsiteX8" fmla="*/ 55245 w 86677"/>
              <a:gd name="connsiteY8" fmla="*/ 0 h 374332"/>
              <a:gd name="connsiteX9" fmla="*/ 0 w 86677"/>
              <a:gd name="connsiteY9" fmla="*/ 12382 h 374332"/>
              <a:gd name="connsiteX10" fmla="*/ 33337 w 86677"/>
              <a:gd name="connsiteY10" fmla="*/ 374332 h 37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77" h="374332">
                <a:moveTo>
                  <a:pt x="33337" y="374332"/>
                </a:moveTo>
                <a:lnTo>
                  <a:pt x="33337" y="374332"/>
                </a:lnTo>
                <a:lnTo>
                  <a:pt x="43815" y="372427"/>
                </a:lnTo>
                <a:cubicBezTo>
                  <a:pt x="46996" y="371821"/>
                  <a:pt x="50116" y="370824"/>
                  <a:pt x="53340" y="370522"/>
                </a:cubicBezTo>
                <a:cubicBezTo>
                  <a:pt x="60302" y="369869"/>
                  <a:pt x="67310" y="369887"/>
                  <a:pt x="74295" y="369570"/>
                </a:cubicBezTo>
                <a:cubicBezTo>
                  <a:pt x="85397" y="371589"/>
                  <a:pt x="81222" y="371475"/>
                  <a:pt x="86677" y="371475"/>
                </a:cubicBezTo>
                <a:cubicBezTo>
                  <a:pt x="86360" y="318452"/>
                  <a:pt x="86042" y="265430"/>
                  <a:pt x="85725" y="212407"/>
                </a:cubicBezTo>
                <a:lnTo>
                  <a:pt x="60960" y="43815"/>
                </a:lnTo>
                <a:lnTo>
                  <a:pt x="55245" y="0"/>
                </a:lnTo>
                <a:lnTo>
                  <a:pt x="0" y="12382"/>
                </a:lnTo>
                <a:lnTo>
                  <a:pt x="33337" y="3743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B5BAC170-15B3-C2F0-8842-1CAA6710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52" y="12952"/>
            <a:ext cx="4471248" cy="26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6CC188-369C-D104-9609-A4A979577C69}"/>
              </a:ext>
            </a:extLst>
          </p:cNvPr>
          <p:cNvGrpSpPr/>
          <p:nvPr/>
        </p:nvGrpSpPr>
        <p:grpSpPr>
          <a:xfrm>
            <a:off x="365668" y="249654"/>
            <a:ext cx="2676487" cy="1970684"/>
            <a:chOff x="367573" y="203228"/>
            <a:chExt cx="2676487" cy="2017101"/>
          </a:xfrm>
        </p:grpSpPr>
        <p:pic>
          <p:nvPicPr>
            <p:cNvPr id="2072" name="Picture 24" descr="Generated image">
              <a:extLst>
                <a:ext uri="{FF2B5EF4-FFF2-40B4-BE49-F238E27FC236}">
                  <a16:creationId xmlns:a16="http://schemas.microsoft.com/office/drawing/2014/main" id="{4C788671-0541-494B-E5DA-D734022D33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66" b="10370"/>
            <a:stretch/>
          </p:blipFill>
          <p:spPr bwMode="auto">
            <a:xfrm>
              <a:off x="367573" y="203228"/>
              <a:ext cx="2676487" cy="2017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704069-1E00-6727-4122-707920E53E50}"/>
                </a:ext>
              </a:extLst>
            </p:cNvPr>
            <p:cNvSpPr txBox="1"/>
            <p:nvPr/>
          </p:nvSpPr>
          <p:spPr>
            <a:xfrm rot="5400000">
              <a:off x="2002703" y="1157444"/>
              <a:ext cx="813536" cy="18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0" b="1" dirty="0">
                  <a:solidFill>
                    <a:schemeClr val="bg1"/>
                  </a:solidFill>
                  <a:highlight>
                    <a:srgbClr val="181818"/>
                  </a:highlight>
                </a:rPr>
                <a:t>Ecliptic Latitude</a:t>
              </a:r>
            </a:p>
          </p:txBody>
        </p:sp>
      </p:grpSp>
      <p:sp>
        <p:nvSpPr>
          <p:cNvPr id="7" name="Google Shape;570;p50">
            <a:extLst>
              <a:ext uri="{FF2B5EF4-FFF2-40B4-BE49-F238E27FC236}">
                <a16:creationId xmlns:a16="http://schemas.microsoft.com/office/drawing/2014/main" id="{9BC3A21B-C207-D1E5-55F7-6B4923F1078B}"/>
              </a:ext>
            </a:extLst>
          </p:cNvPr>
          <p:cNvSpPr txBox="1"/>
          <p:nvPr/>
        </p:nvSpPr>
        <p:spPr>
          <a:xfrm>
            <a:off x="4681255" y="3255860"/>
            <a:ext cx="1633695" cy="111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The Sun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Angle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6D1979A-18CF-C559-B0EF-D9E4C0D98441}"/>
              </a:ext>
            </a:extLst>
          </p:cNvPr>
          <p:cNvSpPr/>
          <p:nvPr/>
        </p:nvSpPr>
        <p:spPr>
          <a:xfrm>
            <a:off x="2222783" y="889430"/>
            <a:ext cx="153353" cy="149543"/>
          </a:xfrm>
          <a:prstGeom prst="star5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950DDA-DE01-5312-1A12-06F3B5F73D07}"/>
              </a:ext>
            </a:extLst>
          </p:cNvPr>
          <p:cNvCxnSpPr>
            <a:cxnSpLocks/>
          </p:cNvCxnSpPr>
          <p:nvPr/>
        </p:nvCxnSpPr>
        <p:spPr>
          <a:xfrm flipH="1">
            <a:off x="2291715" y="1015365"/>
            <a:ext cx="7744" cy="404895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96BEC0-C840-5D38-6366-2ECFB0566496}"/>
              </a:ext>
            </a:extLst>
          </p:cNvPr>
          <p:cNvCxnSpPr>
            <a:cxnSpLocks/>
          </p:cNvCxnSpPr>
          <p:nvPr/>
        </p:nvCxnSpPr>
        <p:spPr>
          <a:xfrm flipH="1">
            <a:off x="1994623" y="1004326"/>
            <a:ext cx="255681" cy="130102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B3D7B1-BE80-8730-82E4-ECFEAA1442F6}"/>
              </a:ext>
            </a:extLst>
          </p:cNvPr>
          <p:cNvCxnSpPr>
            <a:cxnSpLocks/>
          </p:cNvCxnSpPr>
          <p:nvPr/>
        </p:nvCxnSpPr>
        <p:spPr>
          <a:xfrm flipH="1" flipV="1">
            <a:off x="2001211" y="1347914"/>
            <a:ext cx="290504" cy="58929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/>
          <p:nvPr/>
        </p:nvSpPr>
        <p:spPr>
          <a:xfrm rot="5400000">
            <a:off x="-1849765" y="2400612"/>
            <a:ext cx="4776772" cy="358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C65930-5413-17F5-2072-73BA7A6F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79" y="191706"/>
            <a:ext cx="7995180" cy="47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/>
          <p:nvPr/>
        </p:nvSpPr>
        <p:spPr>
          <a:xfrm>
            <a:off x="-2847" y="2475504"/>
            <a:ext cx="5404061" cy="177743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7999F77-C512-BAD8-E276-73BEB48F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" y="1566068"/>
            <a:ext cx="5291440" cy="7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B8FEB71-09FE-18D3-5E00-16044DA5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" y="2837135"/>
            <a:ext cx="5148965" cy="8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Google Shape;172;p29"/>
          <p:cNvSpPr/>
          <p:nvPr/>
        </p:nvSpPr>
        <p:spPr>
          <a:xfrm>
            <a:off x="8868965" y="2538234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EAB76BB6-5B27-B64C-1ED8-EEC5782CE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40"/>
          <a:stretch/>
        </p:blipFill>
        <p:spPr bwMode="auto">
          <a:xfrm>
            <a:off x="5077609" y="-14746"/>
            <a:ext cx="4066392" cy="5158246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FD183-7CDB-39AF-C037-65263D19ADB0}"/>
              </a:ext>
            </a:extLst>
          </p:cNvPr>
          <p:cNvSpPr/>
          <p:nvPr/>
        </p:nvSpPr>
        <p:spPr>
          <a:xfrm>
            <a:off x="5148250" y="7122"/>
            <a:ext cx="3995750" cy="5114509"/>
          </a:xfrm>
          <a:prstGeom prst="rect">
            <a:avLst/>
          </a:prstGeom>
          <a:solidFill>
            <a:schemeClr val="tx2">
              <a:lumMod val="1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 descr="Generated image">
            <a:extLst>
              <a:ext uri="{FF2B5EF4-FFF2-40B4-BE49-F238E27FC236}">
                <a16:creationId xmlns:a16="http://schemas.microsoft.com/office/drawing/2014/main" id="{31606562-AABB-967A-06E9-0AC1E591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88" y="452259"/>
            <a:ext cx="3871913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2491B-27DE-C0CF-328B-9DC5A5F57E39}"/>
              </a:ext>
            </a:extLst>
          </p:cNvPr>
          <p:cNvSpPr txBox="1"/>
          <p:nvPr/>
        </p:nvSpPr>
        <p:spPr>
          <a:xfrm>
            <a:off x="6765913" y="598550"/>
            <a:ext cx="98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181818"/>
                </a:highlight>
              </a:rPr>
              <a:t>ecliptic  </a:t>
            </a:r>
            <a:r>
              <a:rPr lang="en-US" sz="300" b="1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181818"/>
                </a:highlight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Shape 223">
          <a:extLst>
            <a:ext uri="{FF2B5EF4-FFF2-40B4-BE49-F238E27FC236}">
              <a16:creationId xmlns:a16="http://schemas.microsoft.com/office/drawing/2014/main" id="{C6526CF1-2D04-1270-D14D-DFEE500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>
            <a:extLst>
              <a:ext uri="{FF2B5EF4-FFF2-40B4-BE49-F238E27FC236}">
                <a16:creationId xmlns:a16="http://schemas.microsoft.com/office/drawing/2014/main" id="{C2F995B3-E5D0-6667-AC03-2EA5D1A8F74E}"/>
              </a:ext>
            </a:extLst>
          </p:cNvPr>
          <p:cNvSpPr/>
          <p:nvPr/>
        </p:nvSpPr>
        <p:spPr>
          <a:xfrm rot="5400000">
            <a:off x="-1912273" y="2366679"/>
            <a:ext cx="4773200" cy="358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4B67B2F-4962-8B55-D38B-FA0C114F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4" y="159559"/>
            <a:ext cx="8019217" cy="478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27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1"/>
          <p:cNvSpPr/>
          <p:nvPr/>
        </p:nvSpPr>
        <p:spPr>
          <a:xfrm rot="5400000">
            <a:off x="2227050" y="-1528197"/>
            <a:ext cx="4575326" cy="8089411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p51"/>
          <p:cNvSpPr txBox="1">
            <a:spLocks noGrp="1"/>
          </p:cNvSpPr>
          <p:nvPr>
            <p:ph type="ctrTitle"/>
          </p:nvPr>
        </p:nvSpPr>
        <p:spPr>
          <a:xfrm>
            <a:off x="766748" y="1128713"/>
            <a:ext cx="7347347" cy="33613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7620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lt1"/>
                </a:solidFill>
              </a:rPr>
              <a:t>Acknowledgments </a:t>
            </a:r>
            <a:br>
              <a:rPr lang="es" sz="2400" dirty="0">
                <a:solidFill>
                  <a:schemeClr val="lt1"/>
                </a:solidFill>
              </a:rPr>
            </a:b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Rogier Windhorst, Rosalia O’Brien</a:t>
            </a: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Desiree Crawl, Dr. Thomas Sharp</a:t>
            </a: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ASU/NASA Space Grant</a:t>
            </a: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SkySurf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Team</a:t>
            </a: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of Earth and Space Exploration</a:t>
            </a: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6">
          <a:extLst>
            <a:ext uri="{FF2B5EF4-FFF2-40B4-BE49-F238E27FC236}">
              <a16:creationId xmlns:a16="http://schemas.microsoft.com/office/drawing/2014/main" id="{BB633E8F-CE0C-C00D-48EA-3B23398E3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ubble Space Telescope - NASA">
            <a:extLst>
              <a:ext uri="{FF2B5EF4-FFF2-40B4-BE49-F238E27FC236}">
                <a16:creationId xmlns:a16="http://schemas.microsoft.com/office/drawing/2014/main" id="{492B5DBF-8721-EC48-4A0D-515FC0BB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86" y="0"/>
            <a:ext cx="6603214" cy="71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" name="Google Shape;578;p51">
            <a:extLst>
              <a:ext uri="{FF2B5EF4-FFF2-40B4-BE49-F238E27FC236}">
                <a16:creationId xmlns:a16="http://schemas.microsoft.com/office/drawing/2014/main" id="{BA511089-C887-1DE4-B1AC-0ACAFE0548D5}"/>
              </a:ext>
            </a:extLst>
          </p:cNvPr>
          <p:cNvSpPr/>
          <p:nvPr/>
        </p:nvSpPr>
        <p:spPr>
          <a:xfrm rot="5400000">
            <a:off x="2136447" y="-165045"/>
            <a:ext cx="3296840" cy="6677314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p51">
            <a:extLst>
              <a:ext uri="{FF2B5EF4-FFF2-40B4-BE49-F238E27FC236}">
                <a16:creationId xmlns:a16="http://schemas.microsoft.com/office/drawing/2014/main" id="{B52EB4BC-7D8B-B2BB-4F74-65A9EBF56F2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52433" y="2268142"/>
            <a:ext cx="6112683" cy="27791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7620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6000" dirty="0">
                <a:solidFill>
                  <a:schemeClr val="lt1"/>
                </a:solidFill>
              </a:rPr>
              <a:t>Questions? </a:t>
            </a:r>
            <a:br>
              <a:rPr lang="en-US" sz="2400" dirty="0">
                <a:solidFill>
                  <a:schemeClr val="lt1"/>
                </a:solidFill>
              </a:rPr>
            </a:br>
            <a:br>
              <a:rPr lang="en-US" sz="2400" dirty="0">
                <a:solidFill>
                  <a:schemeClr val="lt1"/>
                </a:solidFill>
              </a:rPr>
            </a:br>
            <a:br>
              <a:rPr lang="es" sz="2400" dirty="0">
                <a:solidFill>
                  <a:schemeClr val="lt1"/>
                </a:solidFill>
              </a:rPr>
            </a:b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" name="Google Shape;129;p26">
            <a:extLst>
              <a:ext uri="{FF2B5EF4-FFF2-40B4-BE49-F238E27FC236}">
                <a16:creationId xmlns:a16="http://schemas.microsoft.com/office/drawing/2014/main" id="{6A223C26-DFED-0B7E-61AB-0825B75E9B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2532" y="4359398"/>
            <a:ext cx="5175162" cy="2613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</a:rPr>
              <a:t>By Megan Miller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</a:rPr>
              <a:t>Mentors: Dr. Rogier Windhorst, Roselia O’Brien</a:t>
            </a:r>
          </a:p>
        </p:txBody>
      </p:sp>
      <p:sp>
        <p:nvSpPr>
          <p:cNvPr id="3" name="Google Shape;130;p26">
            <a:extLst>
              <a:ext uri="{FF2B5EF4-FFF2-40B4-BE49-F238E27FC236}">
                <a16:creationId xmlns:a16="http://schemas.microsoft.com/office/drawing/2014/main" id="{B837BBCA-07F9-D6D0-92EC-04AA45010001}"/>
              </a:ext>
            </a:extLst>
          </p:cNvPr>
          <p:cNvSpPr txBox="1">
            <a:spLocks/>
          </p:cNvSpPr>
          <p:nvPr/>
        </p:nvSpPr>
        <p:spPr>
          <a:xfrm>
            <a:off x="539352" y="3647952"/>
            <a:ext cx="7392944" cy="54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sz="1100" dirty="0">
                <a:solidFill>
                  <a:schemeClr val="lt1"/>
                </a:solidFill>
              </a:rPr>
              <a:t>Predicting the Zodi: </a:t>
            </a:r>
            <a:br>
              <a:rPr lang="en-US" sz="1100" dirty="0">
                <a:solidFill>
                  <a:schemeClr val="lt1"/>
                </a:solidFill>
              </a:rPr>
            </a:br>
            <a:r>
              <a:rPr lang="en-US" sz="1100" dirty="0">
                <a:solidFill>
                  <a:schemeClr val="lt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Hubble Space Telescope Images Need Better Zodiacal Light Model</a:t>
            </a:r>
          </a:p>
        </p:txBody>
      </p:sp>
      <p:pic>
        <p:nvPicPr>
          <p:cNvPr id="4" name="Google Shape;58;p13" descr="NASA logo">
            <a:extLst>
              <a:ext uri="{FF2B5EF4-FFF2-40B4-BE49-F238E27FC236}">
                <a16:creationId xmlns:a16="http://schemas.microsoft.com/office/drawing/2014/main" id="{C0ED6B2A-BBC1-4BC1-9DD4-099D54D0DA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01154" y="0"/>
            <a:ext cx="2167372" cy="106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82A1737D-F105-ADD0-9A9A-7333B4E24A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1907" y="4138100"/>
            <a:ext cx="775530" cy="10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40E94735-6D97-F832-6730-7D264339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6878" y="140225"/>
            <a:ext cx="1540559" cy="15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5709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A16685"/>
      </a:accent1>
      <a:accent2>
        <a:srgbClr val="212121"/>
      </a:accent2>
      <a:accent3>
        <a:srgbClr val="D4AFC3"/>
      </a:accent3>
      <a:accent4>
        <a:srgbClr val="AD3E79"/>
      </a:accent4>
      <a:accent5>
        <a:srgbClr val="CF6DA1"/>
      </a:accent5>
      <a:accent6>
        <a:srgbClr val="6E3855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BB5C7E22-6049-4EB5-88D1-938C428B4045}"/>
</file>

<file path=customXml/itemProps2.xml><?xml version="1.0" encoding="utf-8"?>
<ds:datastoreItem xmlns:ds="http://schemas.openxmlformats.org/officeDocument/2006/customXml" ds:itemID="{F4CA1A23-CE8C-4391-AC98-AFF0D615176E}"/>
</file>

<file path=customXml/itemProps3.xml><?xml version="1.0" encoding="utf-8"?>
<ds:datastoreItem xmlns:ds="http://schemas.openxmlformats.org/officeDocument/2006/customXml" ds:itemID="{5A617A47-79D2-4181-9E2A-7AE181FAF595}"/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176</Words>
  <Application>Microsoft Office PowerPoint</Application>
  <PresentationFormat>On-screen Show (16:9)</PresentationFormat>
  <Paragraphs>27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Fira Sans Extra Condensed Medium</vt:lpstr>
      <vt:lpstr>Livvic</vt:lpstr>
      <vt:lpstr>Times New Roman</vt:lpstr>
      <vt:lpstr>Catamaran Light</vt:lpstr>
      <vt:lpstr>Microsoft YaHei UI Light</vt:lpstr>
      <vt:lpstr>Engineering Project Proposal by Slidesgo</vt:lpstr>
      <vt:lpstr>Predicting the Zodi:  Hubble Space Telescope Images Need Better Zodiacal Light Model</vt:lpstr>
      <vt:lpstr>CONTENTS OF THIS TEMPLATE</vt:lpstr>
      <vt:lpstr>01</vt:lpstr>
      <vt:lpstr>PowerPoint Presentation</vt:lpstr>
      <vt:lpstr>PowerPoint Presentation</vt:lpstr>
      <vt:lpstr>PowerPoint Presentation</vt:lpstr>
      <vt:lpstr>PowerPoint Presentation</vt:lpstr>
      <vt:lpstr>Acknowledgments  Dr. Rogier Windhorst, Rosalia O’Brien Desiree Crawl, Dr. Thomas Sharp ASU/NASA Space Grant SkySurf Team School of Earth and Space Exploration </vt:lpstr>
      <vt:lpstr>Questions?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Coe</dc:creator>
  <cp:lastModifiedBy>Coe, Michelle A - (macoe)</cp:lastModifiedBy>
  <cp:revision>4</cp:revision>
  <dcterms:modified xsi:type="dcterms:W3CDTF">2025-04-10T16:45:27Z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